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4"/>
  </p:notesMasterIdLst>
  <p:sldIdLst>
    <p:sldId id="257" r:id="rId2"/>
    <p:sldId id="260" r:id="rId3"/>
    <p:sldId id="364" r:id="rId4"/>
    <p:sldId id="322" r:id="rId5"/>
    <p:sldId id="348" r:id="rId6"/>
    <p:sldId id="349" r:id="rId7"/>
    <p:sldId id="350" r:id="rId8"/>
    <p:sldId id="351" r:id="rId9"/>
    <p:sldId id="346" r:id="rId10"/>
    <p:sldId id="370" r:id="rId11"/>
    <p:sldId id="353" r:id="rId12"/>
    <p:sldId id="354" r:id="rId13"/>
    <p:sldId id="367" r:id="rId14"/>
    <p:sldId id="368" r:id="rId15"/>
    <p:sldId id="369" r:id="rId16"/>
    <p:sldId id="355" r:id="rId17"/>
    <p:sldId id="356" r:id="rId18"/>
    <p:sldId id="357" r:id="rId19"/>
    <p:sldId id="358" r:id="rId20"/>
    <p:sldId id="359" r:id="rId21"/>
    <p:sldId id="362" r:id="rId22"/>
    <p:sldId id="363" r:id="rId23"/>
  </p:sldIdLst>
  <p:sldSz cx="9144000" cy="6858000" type="screen4x3"/>
  <p:notesSz cx="6794500" cy="99314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4838" autoAdjust="0"/>
    <p:restoredTop sz="94629" autoAdjust="0"/>
  </p:normalViewPr>
  <p:slideViewPr>
    <p:cSldViewPr>
      <p:cViewPr varScale="1">
        <p:scale>
          <a:sx n="58" d="100"/>
          <a:sy n="58" d="100"/>
        </p:scale>
        <p:origin x="78" y="3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68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viewProps" Target="viewProps.xml"/><Relationship Id="rId7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A06389-6BBA-4FBF-82E2-7FDF6BD1716A}" type="datetimeFigureOut">
              <a:rPr lang="en-AU" smtClean="0"/>
              <a:t>18/10/2017</a:t>
            </a:fld>
            <a:endParaRPr lang="en-A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65ABB3-47AE-483A-A645-DD692F69C790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89828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Title Slide: Click Title and Sub Title to add project</a:t>
            </a:r>
            <a:r>
              <a:rPr lang="en-AU" baseline="0" dirty="0"/>
              <a:t> information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5ABB3-47AE-483A-A645-DD692F69C790}" type="slidenum">
              <a:rPr lang="en-AU" smtClean="0"/>
              <a:t>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217238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Double Image Slide: Click each box to add an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5ABB3-47AE-483A-A645-DD692F69C790}" type="slidenum">
              <a:rPr lang="en-AU" smtClean="0"/>
              <a:t>10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617030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Double Image Slide: Click each box to add an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5ABB3-47AE-483A-A645-DD692F69C790}" type="slidenum">
              <a:rPr lang="en-AU" smtClean="0"/>
              <a:t>11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617030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Double Image Slide: Click each box to add an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5ABB3-47AE-483A-A645-DD692F69C790}" type="slidenum">
              <a:rPr lang="en-AU" smtClean="0"/>
              <a:t>12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617030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Double Image Slide: Click each box to add an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5ABB3-47AE-483A-A645-DD692F69C790}" type="slidenum">
              <a:rPr lang="en-AU" smtClean="0"/>
              <a:t>13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617030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Double Image Slide: Click each box to add an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5ABB3-47AE-483A-A645-DD692F69C790}" type="slidenum">
              <a:rPr lang="en-AU" smtClean="0"/>
              <a:t>14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617030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Double Image Slide: Click each box to add an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5ABB3-47AE-483A-A645-DD692F69C790}" type="slidenum">
              <a:rPr lang="en-AU" smtClean="0"/>
              <a:t>15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617030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Double Image Slide: Click each box to add an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5ABB3-47AE-483A-A645-DD692F69C790}" type="slidenum">
              <a:rPr lang="en-AU" smtClean="0"/>
              <a:t>16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617030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Double Image Slide: Click each box to add an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5ABB3-47AE-483A-A645-DD692F69C790}" type="slidenum">
              <a:rPr lang="en-AU" smtClean="0"/>
              <a:t>17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617030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Double Image Slide: Click each box to add an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5ABB3-47AE-483A-A645-DD692F69C790}" type="slidenum">
              <a:rPr lang="en-AU" smtClean="0"/>
              <a:t>18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617030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Double Image Slide: Click each box to add an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5ABB3-47AE-483A-A645-DD692F69C790}" type="slidenum">
              <a:rPr lang="en-AU" smtClean="0"/>
              <a:t>19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61703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Double Image Slide: Click each box to add an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5ABB3-47AE-483A-A645-DD692F69C790}" type="slidenum">
              <a:rPr lang="en-AU" smtClean="0"/>
              <a:t>2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617030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Double Image Slide: Click each box to add an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5ABB3-47AE-483A-A645-DD692F69C790}" type="slidenum">
              <a:rPr lang="en-AU" smtClean="0"/>
              <a:t>20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617030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Double Image Slide: Click each box to add an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5ABB3-47AE-483A-A645-DD692F69C790}" type="slidenum">
              <a:rPr lang="en-AU" smtClean="0"/>
              <a:t>21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617030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Double Image Slide: Click each box to add an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5ABB3-47AE-483A-A645-DD692F69C790}" type="slidenum">
              <a:rPr lang="en-AU" smtClean="0"/>
              <a:t>22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61703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Double Image Slide: Click each box to add an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5ABB3-47AE-483A-A645-DD692F69C790}" type="slidenum">
              <a:rPr lang="en-AU" smtClean="0"/>
              <a:t>3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617030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Double Image Slide: Click each box to add an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5ABB3-47AE-483A-A645-DD692F69C790}" type="slidenum">
              <a:rPr lang="en-AU" smtClean="0"/>
              <a:t>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61703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Double Image Slide: Click each box to add an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5ABB3-47AE-483A-A645-DD692F69C790}" type="slidenum">
              <a:rPr lang="en-AU" smtClean="0"/>
              <a:t>5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61703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Double Image Slide: Click each box to add an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5ABB3-47AE-483A-A645-DD692F69C790}" type="slidenum">
              <a:rPr lang="en-AU" smtClean="0"/>
              <a:t>6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617030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Double Image Slide: Click each box to add an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5ABB3-47AE-483A-A645-DD692F69C790}" type="slidenum">
              <a:rPr lang="en-AU" smtClean="0"/>
              <a:t>7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617030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Double Image Slide: Click each box to add an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5ABB3-47AE-483A-A645-DD692F69C790}" type="slidenum">
              <a:rPr lang="en-AU" smtClean="0"/>
              <a:t>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617030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Double Image Slide: Click each box to add an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5ABB3-47AE-483A-A645-DD692F69C790}" type="slidenum">
              <a:rPr lang="en-AU" smtClean="0"/>
              <a:t>9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61703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27584" y="4869160"/>
            <a:ext cx="3416424" cy="1224136"/>
          </a:xfrm>
        </p:spPr>
        <p:txBody>
          <a:bodyPr anchor="b">
            <a:normAutofit/>
          </a:bodyPr>
          <a:lstStyle>
            <a:lvl1pPr marL="0" indent="0" algn="l">
              <a:buNone/>
              <a:defRPr sz="1400" baseline="0">
                <a:solidFill>
                  <a:schemeClr val="tx1">
                    <a:tint val="75000"/>
                  </a:schemeClr>
                </a:solidFill>
                <a:latin typeface="Myriad Pro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Prepared by Tract Consultants</a:t>
            </a:r>
          </a:p>
          <a:p>
            <a:r>
              <a:rPr lang="en-AU" dirty="0"/>
              <a:t>4th April 2012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827584" y="6165304"/>
            <a:ext cx="74888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2" r="2490" b="40559"/>
          <a:stretch/>
        </p:blipFill>
        <p:spPr bwMode="auto">
          <a:xfrm>
            <a:off x="827585" y="0"/>
            <a:ext cx="7488832" cy="5063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M:\Tract Graphics\Tract Logo\Tract Bar Logo RGB JPEG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0"/>
            <a:ext cx="191239" cy="124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:\Tract Graphics\Templates\PowerPoint Templates\Source\Title RGB (right+white)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976" y="130957"/>
            <a:ext cx="1811423" cy="63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827584" y="1916832"/>
            <a:ext cx="6912768" cy="106613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  <a:endParaRPr lang="en-A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827584" y="2708920"/>
            <a:ext cx="6912768" cy="64807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Sub Title</a:t>
            </a:r>
          </a:p>
        </p:txBody>
      </p:sp>
    </p:spTree>
    <p:extLst>
      <p:ext uri="{BB962C8B-B14F-4D97-AF65-F5344CB8AC3E}">
        <p14:creationId xmlns:p14="http://schemas.microsoft.com/office/powerpoint/2010/main" val="3382123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7656"/>
            <a:ext cx="8505080" cy="1231343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27584" y="6165304"/>
            <a:ext cx="74888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M:\Tract Graphics\Tract Logo\Tract Bar Logo RGB JPEG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2197656"/>
            <a:ext cx="188664" cy="123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55476" y="2492896"/>
            <a:ext cx="7200900" cy="6477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27584" y="3501008"/>
            <a:ext cx="7488832" cy="2592288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i="1" baseline="0">
                <a:solidFill>
                  <a:schemeClr val="tx2"/>
                </a:solidFill>
                <a:latin typeface="Myriad Pro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Information on Project etc.</a:t>
            </a:r>
          </a:p>
        </p:txBody>
      </p:sp>
    </p:spTree>
    <p:extLst>
      <p:ext uri="{BB962C8B-B14F-4D97-AF65-F5344CB8AC3E}">
        <p14:creationId xmlns:p14="http://schemas.microsoft.com/office/powerpoint/2010/main" val="1969519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827584" y="6165304"/>
            <a:ext cx="74888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20" y="1"/>
            <a:ext cx="8316416" cy="1248152"/>
          </a:xfrm>
          <a:prstGeom prst="rect">
            <a:avLst/>
          </a:prstGeom>
        </p:spPr>
      </p:pic>
      <p:pic>
        <p:nvPicPr>
          <p:cNvPr id="3074" name="Picture 2" descr="M:\Tract Graphics\Tract Logo\Tract Bar Logo RGB JPEG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595" y="1"/>
            <a:ext cx="191239" cy="124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M:\Tract Graphics\Templates\PowerPoint Templates\Source\Title RGB (right+white)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976" y="130957"/>
            <a:ext cx="1811423" cy="63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55476" y="597440"/>
            <a:ext cx="7200900" cy="6477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27584" y="1340768"/>
            <a:ext cx="7488832" cy="4752528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i="1" baseline="0">
                <a:solidFill>
                  <a:schemeClr val="tx2"/>
                </a:solidFill>
                <a:latin typeface="Myriad Pro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Information on Project etc.</a:t>
            </a:r>
          </a:p>
        </p:txBody>
      </p:sp>
    </p:spTree>
    <p:extLst>
      <p:ext uri="{BB962C8B-B14F-4D97-AF65-F5344CB8AC3E}">
        <p14:creationId xmlns:p14="http://schemas.microsoft.com/office/powerpoint/2010/main" val="3657032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827584" y="6165304"/>
            <a:ext cx="74888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20" y="1"/>
            <a:ext cx="8316416" cy="1248152"/>
          </a:xfrm>
          <a:prstGeom prst="rect">
            <a:avLst/>
          </a:prstGeom>
        </p:spPr>
      </p:pic>
      <p:pic>
        <p:nvPicPr>
          <p:cNvPr id="3074" name="Picture 2" descr="M:\Tract Graphics\Tract Logo\Tract Bar Logo RGB JPEG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595" y="1"/>
            <a:ext cx="191239" cy="124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M:\Tract Graphics\Templates\PowerPoint Templates\Source\Title RGB (right+white)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976" y="130957"/>
            <a:ext cx="1811423" cy="63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27584" y="1340768"/>
            <a:ext cx="7488832" cy="4752528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i="1" baseline="0">
                <a:solidFill>
                  <a:schemeClr val="tx2"/>
                </a:solidFill>
                <a:latin typeface="Myriad Pro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Information on Project etc.</a:t>
            </a:r>
          </a:p>
        </p:txBody>
      </p:sp>
    </p:spTree>
    <p:extLst>
      <p:ext uri="{BB962C8B-B14F-4D97-AF65-F5344CB8AC3E}">
        <p14:creationId xmlns:p14="http://schemas.microsoft.com/office/powerpoint/2010/main" val="502759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60" y="0"/>
            <a:ext cx="8590825" cy="628597"/>
          </a:xfrm>
          <a:prstGeom prst="rect">
            <a:avLst/>
          </a:prstGeom>
          <a:noFill/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47650" y="764704"/>
            <a:ext cx="8591550" cy="5903912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AU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395537" y="12333"/>
            <a:ext cx="8252316" cy="647700"/>
          </a:xfrm>
        </p:spPr>
        <p:txBody>
          <a:bodyPr/>
          <a:lstStyle>
            <a:lvl1pPr marL="0" indent="0" algn="r">
              <a:buNone/>
              <a:defRPr/>
            </a:lvl1pPr>
          </a:lstStyle>
          <a:p>
            <a:pPr lvl="0"/>
            <a:r>
              <a:rPr lang="en-US" dirty="0"/>
              <a:t>Image Title</a:t>
            </a:r>
          </a:p>
        </p:txBody>
      </p:sp>
    </p:spTree>
    <p:extLst>
      <p:ext uri="{BB962C8B-B14F-4D97-AF65-F5344CB8AC3E}">
        <p14:creationId xmlns:p14="http://schemas.microsoft.com/office/powerpoint/2010/main" val="556552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60" y="0"/>
            <a:ext cx="8590825" cy="628597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47650" y="758970"/>
            <a:ext cx="4180334" cy="5903912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AU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658757" y="764704"/>
            <a:ext cx="4180334" cy="5903912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AU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4644007" y="0"/>
            <a:ext cx="4003845" cy="647700"/>
          </a:xfrm>
        </p:spPr>
        <p:txBody>
          <a:bodyPr/>
          <a:lstStyle>
            <a:lvl1pPr marL="0" indent="0" algn="r">
              <a:buNone/>
              <a:defRPr/>
            </a:lvl1pPr>
          </a:lstStyle>
          <a:p>
            <a:pPr lvl="0"/>
            <a:r>
              <a:rPr lang="en-US" dirty="0"/>
              <a:t>Image Title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248254" y="0"/>
            <a:ext cx="4003845" cy="647700"/>
          </a:xfrm>
        </p:spPr>
        <p:txBody>
          <a:bodyPr/>
          <a:lstStyle>
            <a:lvl1pPr marL="0" indent="0" algn="r">
              <a:buNone/>
              <a:defRPr/>
            </a:lvl1pPr>
          </a:lstStyle>
          <a:p>
            <a:pPr lvl="0"/>
            <a:r>
              <a:rPr lang="en-US" dirty="0"/>
              <a:t>Image Title</a:t>
            </a:r>
          </a:p>
        </p:txBody>
      </p:sp>
    </p:spTree>
    <p:extLst>
      <p:ext uri="{BB962C8B-B14F-4D97-AF65-F5344CB8AC3E}">
        <p14:creationId xmlns:p14="http://schemas.microsoft.com/office/powerpoint/2010/main" val="8904504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60" y="0"/>
            <a:ext cx="8590825" cy="628597"/>
          </a:xfrm>
          <a:prstGeom prst="rect">
            <a:avLst/>
          </a:prstGeom>
        </p:spPr>
      </p:pic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653017" y="764704"/>
            <a:ext cx="4180334" cy="5903912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AU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4644007" y="6613"/>
            <a:ext cx="4003845" cy="647700"/>
          </a:xfrm>
        </p:spPr>
        <p:txBody>
          <a:bodyPr/>
          <a:lstStyle>
            <a:lvl1pPr marL="0" indent="0" algn="r">
              <a:buNone/>
              <a:defRPr/>
            </a:lvl1pPr>
          </a:lstStyle>
          <a:p>
            <a:pPr lvl="0"/>
            <a:r>
              <a:rPr lang="en-US" dirty="0"/>
              <a:t>Image 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48254" y="758135"/>
            <a:ext cx="4184749" cy="59046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i="1" baseline="0">
                <a:solidFill>
                  <a:schemeClr val="tx2"/>
                </a:solidFill>
                <a:latin typeface="Myriad Pro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Information on Project etc.</a:t>
            </a:r>
          </a:p>
        </p:txBody>
      </p:sp>
    </p:spTree>
    <p:extLst>
      <p:ext uri="{BB962C8B-B14F-4D97-AF65-F5344CB8AC3E}">
        <p14:creationId xmlns:p14="http://schemas.microsoft.com/office/powerpoint/2010/main" val="3394358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5106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10800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4912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8" r:id="rId4"/>
    <p:sldLayoutId id="2147483654" r:id="rId5"/>
    <p:sldLayoutId id="2147483659" r:id="rId6"/>
    <p:sldLayoutId id="2147483661" r:id="rId7"/>
    <p:sldLayoutId id="2147483657" r:id="rId8"/>
  </p:sldLayoutIdLst>
  <p:txStyles>
    <p:titleStyle>
      <a:lvl1pPr algn="l" defTabSz="914400" rtl="0" eaLnBrk="1" latinLnBrk="0" hangingPunct="1">
        <a:spcBef>
          <a:spcPct val="0"/>
        </a:spcBef>
        <a:buNone/>
        <a:defRPr sz="5000" b="1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Mildura</a:t>
            </a:r>
            <a:endParaRPr lang="en-AU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 dirty="0" smtClean="0"/>
              <a:t>Special Use Zone 8 &amp; 9 Review</a:t>
            </a:r>
            <a:endParaRPr lang="en-AU" dirty="0"/>
          </a:p>
        </p:txBody>
      </p:sp>
      <p:pic>
        <p:nvPicPr>
          <p:cNvPr id="1026" name="Picture 2" descr="M:\Projects\2017\0317-0256-00 - mildura retail review\Graphics\D001 Mildura Community Flyer\Source\Council\MRCC logo lef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5490667"/>
            <a:ext cx="2304256" cy="421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M:\Projects\2017\0317-0256-00 - mildura retail review\Graphics\Power point\Source\ee-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432" y="1036827"/>
            <a:ext cx="1800200" cy="362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92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51521" y="0"/>
            <a:ext cx="8396332" cy="647700"/>
          </a:xfrm>
        </p:spPr>
        <p:txBody>
          <a:bodyPr/>
          <a:lstStyle/>
          <a:p>
            <a:r>
              <a:rPr lang="en-AU" dirty="0" smtClean="0"/>
              <a:t>Planning Policy &amp; Studies</a:t>
            </a:r>
            <a:endParaRPr lang="en-A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621158"/>
            <a:ext cx="8604448" cy="6085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9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51521" y="0"/>
            <a:ext cx="8396332" cy="647700"/>
          </a:xfrm>
        </p:spPr>
        <p:txBody>
          <a:bodyPr/>
          <a:lstStyle/>
          <a:p>
            <a:r>
              <a:rPr lang="en-AU" dirty="0" smtClean="0"/>
              <a:t>Mildura Housing Strategy</a:t>
            </a:r>
            <a:endParaRPr lang="en-AU" dirty="0"/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8" b="2988"/>
          <a:stretch>
            <a:fillRect/>
          </a:stretch>
        </p:blipFill>
        <p:spPr>
          <a:xfrm>
            <a:off x="250825" y="765448"/>
            <a:ext cx="8588375" cy="5903912"/>
          </a:xfrm>
        </p:spPr>
      </p:pic>
    </p:spTree>
    <p:extLst>
      <p:ext uri="{BB962C8B-B14F-4D97-AF65-F5344CB8AC3E}">
        <p14:creationId xmlns:p14="http://schemas.microsoft.com/office/powerpoint/2010/main" val="272448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51521" y="0"/>
            <a:ext cx="8396332" cy="647700"/>
          </a:xfrm>
        </p:spPr>
        <p:txBody>
          <a:bodyPr>
            <a:normAutofit/>
          </a:bodyPr>
          <a:lstStyle/>
          <a:p>
            <a:r>
              <a:rPr lang="en-AU" dirty="0" smtClean="0"/>
              <a:t>Strategy for Mildura</a:t>
            </a:r>
            <a:endParaRPr lang="en-AU" dirty="0"/>
          </a:p>
        </p:txBody>
      </p:sp>
      <p:sp>
        <p:nvSpPr>
          <p:cNvPr id="4" name="TextBox 3"/>
          <p:cNvSpPr txBox="1"/>
          <p:nvPr/>
        </p:nvSpPr>
        <p:spPr>
          <a:xfrm>
            <a:off x="107504" y="1484784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sz="2400" dirty="0"/>
              <a:t>Mildura South a priority Growth </a:t>
            </a:r>
            <a:r>
              <a:rPr lang="en-AU" sz="2400" dirty="0" smtClean="0"/>
              <a:t>Area</a:t>
            </a:r>
            <a:br>
              <a:rPr lang="en-AU" sz="2400" dirty="0" smtClean="0"/>
            </a:br>
            <a:endParaRPr lang="en-AU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sz="2400" dirty="0"/>
              <a:t>Longer term – Mildura east</a:t>
            </a:r>
          </a:p>
        </p:txBody>
      </p:sp>
    </p:spTree>
    <p:extLst>
      <p:ext uri="{BB962C8B-B14F-4D97-AF65-F5344CB8AC3E}">
        <p14:creationId xmlns:p14="http://schemas.microsoft.com/office/powerpoint/2010/main" val="296072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51521" y="6167"/>
            <a:ext cx="8396332" cy="647700"/>
          </a:xfrm>
        </p:spPr>
        <p:txBody>
          <a:bodyPr>
            <a:normAutofit/>
          </a:bodyPr>
          <a:lstStyle/>
          <a:p>
            <a:r>
              <a:rPr lang="en-AU" dirty="0"/>
              <a:t>Mildura Retail Strategy Review - Overview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7504" y="764704"/>
            <a:ext cx="396044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lvl="1" indent="-3619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AU" sz="1600" dirty="0" smtClean="0"/>
              <a:t>Essential </a:t>
            </a:r>
            <a:r>
              <a:rPr lang="en-AU" sz="1600" dirty="0"/>
              <a:t>Economics and Tract engaged to review the existing Mildura Retail Strategy (2010)</a:t>
            </a:r>
          </a:p>
          <a:p>
            <a:pPr marL="361950" lvl="1" indent="-3619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AU" sz="1600" dirty="0"/>
              <a:t>Strategy addresses issues and opportunities for all centres in the Mildura region</a:t>
            </a:r>
          </a:p>
          <a:p>
            <a:pPr marL="361950" lvl="1" indent="-3619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AU" sz="1600" dirty="0" smtClean="0"/>
              <a:t>Background research has been undertaken and Draft </a:t>
            </a:r>
            <a:r>
              <a:rPr lang="en-AU" sz="1600" dirty="0"/>
              <a:t>Background Report </a:t>
            </a:r>
            <a:r>
              <a:rPr lang="en-AU" sz="1600" dirty="0" smtClean="0"/>
              <a:t>is being finalised</a:t>
            </a:r>
            <a:endParaRPr lang="en-AU" sz="1600" dirty="0"/>
          </a:p>
          <a:p>
            <a:pPr marL="361950" lvl="1" indent="-3619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AU" sz="1600" dirty="0"/>
              <a:t>Background Report assesses future retail demand and identifies ‘key considerations’ for the Retail Strategy Review</a:t>
            </a:r>
          </a:p>
          <a:p>
            <a:pPr marL="361950" lvl="1" indent="-3619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AU" sz="1600" dirty="0"/>
              <a:t>Background Report provides input to the SUZ Review, including demand for large format retailing and the implications for SUZ9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81C2124-01BF-4DDB-99CD-BA45598F7C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1" b="39336"/>
          <a:stretch/>
        </p:blipFill>
        <p:spPr bwMode="auto">
          <a:xfrm>
            <a:off x="4342818" y="764704"/>
            <a:ext cx="4523841" cy="3888432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6734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51521" y="11115"/>
            <a:ext cx="8396332" cy="647700"/>
          </a:xfrm>
        </p:spPr>
        <p:txBody>
          <a:bodyPr>
            <a:normAutofit/>
          </a:bodyPr>
          <a:lstStyle/>
          <a:p>
            <a:r>
              <a:rPr lang="en-AU" dirty="0" smtClean="0"/>
              <a:t>Implications for SUZ Review</a:t>
            </a:r>
            <a:endParaRPr lang="en-AU" dirty="0"/>
          </a:p>
        </p:txBody>
      </p:sp>
      <p:sp>
        <p:nvSpPr>
          <p:cNvPr id="4" name="TextBox 3"/>
          <p:cNvSpPr txBox="1"/>
          <p:nvPr/>
        </p:nvSpPr>
        <p:spPr>
          <a:xfrm>
            <a:off x="107504" y="856077"/>
            <a:ext cx="396044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lvl="1" indent="-3619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AU" sz="1600" dirty="0"/>
              <a:t>From a retail perspective, SUZ9 is the most relevant:</a:t>
            </a:r>
          </a:p>
          <a:p>
            <a:pPr marL="0" lvl="1">
              <a:spcBef>
                <a:spcPts val="1200"/>
              </a:spcBef>
            </a:pPr>
            <a:r>
              <a:rPr lang="en-AU" sz="1600" i="1" dirty="0"/>
              <a:t>“To develop Fifteenth Street with smaller scale </a:t>
            </a:r>
            <a:r>
              <a:rPr lang="en-AU" sz="1600" i="1" u="sng" dirty="0"/>
              <a:t>restricted retail </a:t>
            </a:r>
            <a:r>
              <a:rPr lang="en-AU" sz="1600" i="1" dirty="0"/>
              <a:t>and associated business services within a landscaped setting, well setback from the road.” </a:t>
            </a:r>
            <a:r>
              <a:rPr lang="en-AU" sz="1600" dirty="0"/>
              <a:t>(Mildura Planning Scheme)</a:t>
            </a:r>
          </a:p>
          <a:p>
            <a:pPr marL="361950" lvl="1" indent="-3619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AU" sz="1600" dirty="0"/>
              <a:t>Fifteenth Street is the main location for ‘homemaker’ retailing in Mildura (56% of all homemaker </a:t>
            </a:r>
            <a:r>
              <a:rPr lang="en-AU" sz="1600" dirty="0" err="1"/>
              <a:t>floorspace</a:t>
            </a:r>
            <a:r>
              <a:rPr lang="en-AU" sz="1600" dirty="0"/>
              <a:t> in the study area.)</a:t>
            </a:r>
          </a:p>
          <a:p>
            <a:pPr marL="361950" lvl="1" indent="-3619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AU" sz="1600" dirty="0"/>
              <a:t>Fifteenth Street currently accounts for 41,120m</a:t>
            </a:r>
            <a:r>
              <a:rPr lang="en-AU" sz="1600" baseline="30000" dirty="0"/>
              <a:t>2</a:t>
            </a:r>
            <a:r>
              <a:rPr lang="en-AU" sz="1600" dirty="0"/>
              <a:t> of non-food retail </a:t>
            </a:r>
            <a:r>
              <a:rPr lang="en-AU" sz="1600" dirty="0" err="1"/>
              <a:t>floorspace</a:t>
            </a:r>
            <a:r>
              <a:rPr lang="en-AU" sz="1600" dirty="0"/>
              <a:t> (36% of all non-food retail </a:t>
            </a:r>
            <a:r>
              <a:rPr lang="en-AU" sz="1600" dirty="0" err="1"/>
              <a:t>floorspace</a:t>
            </a:r>
            <a:r>
              <a:rPr lang="en-AU" sz="1600" dirty="0"/>
              <a:t>)</a:t>
            </a:r>
          </a:p>
          <a:p>
            <a:pPr marL="361950" lvl="1" indent="-3619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AU" sz="1600" dirty="0"/>
              <a:t>Opportunities for homemaker development exist in C2Z and SUZ9 land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DF770B1-E9C3-4297-9347-0083A669F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4218" y="4941168"/>
            <a:ext cx="4484144" cy="11045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2629C45-C58F-4F77-B75A-5B1D22DBB9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9" b="43705"/>
          <a:stretch/>
        </p:blipFill>
        <p:spPr bwMode="auto">
          <a:xfrm>
            <a:off x="4322630" y="856077"/>
            <a:ext cx="4544029" cy="3653043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9283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51521" y="11115"/>
            <a:ext cx="8396332" cy="647700"/>
          </a:xfrm>
        </p:spPr>
        <p:txBody>
          <a:bodyPr>
            <a:normAutofit/>
          </a:bodyPr>
          <a:lstStyle/>
          <a:p>
            <a:r>
              <a:rPr lang="en-AU" dirty="0" smtClean="0"/>
              <a:t>Implications for SUZ Review</a:t>
            </a:r>
            <a:endParaRPr lang="en-AU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856077"/>
            <a:ext cx="864096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b="1" u="sng" dirty="0"/>
              <a:t>Implications for SUZ Review (continued)</a:t>
            </a:r>
          </a:p>
          <a:p>
            <a:pPr marL="361950" lvl="1" indent="-3619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AU" sz="1600" dirty="0"/>
              <a:t>Prudent to plan for around 4ha of land for homemaker-type retail development over the period to 2035, assuming:</a:t>
            </a:r>
          </a:p>
          <a:p>
            <a:pPr marL="819150" lvl="2" indent="-3619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AU" sz="1600" dirty="0"/>
              <a:t>Fifteenth Street accounts for 40% of future demand in ‘non-food’ retail </a:t>
            </a:r>
            <a:r>
              <a:rPr lang="en-AU" sz="1600" dirty="0" err="1"/>
              <a:t>floorspace</a:t>
            </a:r>
            <a:r>
              <a:rPr lang="en-AU" sz="1600" dirty="0"/>
              <a:t> in the region (25,200m</a:t>
            </a:r>
            <a:r>
              <a:rPr lang="en-AU" sz="1600" baseline="30000" dirty="0"/>
              <a:t>2</a:t>
            </a:r>
            <a:r>
              <a:rPr lang="en-AU" sz="1600" dirty="0"/>
              <a:t>)</a:t>
            </a:r>
          </a:p>
          <a:p>
            <a:pPr marL="819150" lvl="2" indent="-3619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AU" sz="1600" dirty="0"/>
              <a:t>Plus 25% for non-retail uses (e.g. trade supplies)</a:t>
            </a:r>
          </a:p>
          <a:p>
            <a:pPr marL="819150" lvl="2" indent="-3619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AU" sz="1600" dirty="0"/>
              <a:t>Total demand for 13,500m</a:t>
            </a:r>
            <a:r>
              <a:rPr lang="en-AU" sz="1600" baseline="30000" dirty="0"/>
              <a:t>2</a:t>
            </a:r>
            <a:r>
              <a:rPr lang="en-AU" sz="1600" dirty="0"/>
              <a:t> of </a:t>
            </a:r>
            <a:r>
              <a:rPr lang="en-AU" sz="1600" dirty="0" err="1"/>
              <a:t>floorspace</a:t>
            </a:r>
            <a:r>
              <a:rPr lang="en-AU" sz="1600" dirty="0"/>
              <a:t> in homemaker precincts</a:t>
            </a:r>
          </a:p>
          <a:p>
            <a:pPr marL="819150" lvl="2" indent="-3619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AU" sz="1600" dirty="0"/>
              <a:t>35-40% development efficiency</a:t>
            </a:r>
          </a:p>
          <a:p>
            <a:pPr marL="361950" lvl="1" indent="-3619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AU" sz="1600" dirty="0"/>
              <a:t>Also need to plan for other uses typically provided in C2Z land (e.g. car yards, agricultural supplies). Previous Strategy allowed for 5ha.</a:t>
            </a:r>
          </a:p>
          <a:p>
            <a:pPr marL="361950" lvl="1" indent="-3619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AU" sz="1600" dirty="0"/>
              <a:t>Therefore, total demand for C2Z-type land in the order of 9ha.</a:t>
            </a:r>
          </a:p>
          <a:p>
            <a:pPr marL="361950" lvl="1" indent="-3619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AU" sz="1600" b="1" i="1" dirty="0"/>
              <a:t>Implications:</a:t>
            </a:r>
          </a:p>
          <a:p>
            <a:pPr marL="819150" lvl="2" indent="-3619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AU" sz="1600" b="1" i="1" dirty="0"/>
              <a:t>Vacant C2Z land (5.1ha) sufficient to accommodate ‘homemaker-type’ development; however, the majority of this is within one ownership</a:t>
            </a:r>
          </a:p>
          <a:p>
            <a:pPr marL="819150" lvl="2" indent="-3619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AU" sz="1600" b="1" i="1" dirty="0"/>
              <a:t>Require either ‘under-developed’ land </a:t>
            </a:r>
            <a:r>
              <a:rPr lang="en-AU" sz="1600" b="1" i="1" dirty="0" smtClean="0"/>
              <a:t>or </a:t>
            </a:r>
            <a:r>
              <a:rPr lang="en-AU" sz="1600" b="1" i="1" dirty="0"/>
              <a:t>SUZ9 land to accommodate other C2Z-type uses, or to  provide flexibility for longer-term planning</a:t>
            </a:r>
            <a:endParaRPr lang="en-AU" sz="1400" b="1" i="1" dirty="0"/>
          </a:p>
        </p:txBody>
      </p:sp>
    </p:spTree>
    <p:extLst>
      <p:ext uri="{BB962C8B-B14F-4D97-AF65-F5344CB8AC3E}">
        <p14:creationId xmlns:p14="http://schemas.microsoft.com/office/powerpoint/2010/main" val="319413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51521" y="0"/>
            <a:ext cx="8396332" cy="647700"/>
          </a:xfrm>
        </p:spPr>
        <p:txBody>
          <a:bodyPr>
            <a:normAutofit/>
          </a:bodyPr>
          <a:lstStyle/>
          <a:p>
            <a:r>
              <a:rPr lang="en-AU" dirty="0" smtClean="0"/>
              <a:t>Mildura Retail Review– Implication to Date</a:t>
            </a:r>
            <a:endParaRPr lang="en-AU" dirty="0"/>
          </a:p>
        </p:txBody>
      </p:sp>
      <p:sp>
        <p:nvSpPr>
          <p:cNvPr id="4" name="TextBox 3"/>
          <p:cNvSpPr txBox="1"/>
          <p:nvPr/>
        </p:nvSpPr>
        <p:spPr>
          <a:xfrm>
            <a:off x="107504" y="1484784"/>
            <a:ext cx="85689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sz="2400" dirty="0"/>
              <a:t>Envisages no significant change in demand for commercial development in the 2 </a:t>
            </a:r>
            <a:r>
              <a:rPr lang="en-AU" sz="2400" dirty="0" smtClean="0"/>
              <a:t>zones</a:t>
            </a:r>
            <a:br>
              <a:rPr lang="en-AU" sz="2400" dirty="0" smtClean="0"/>
            </a:br>
            <a:endParaRPr lang="en-AU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sz="2400" dirty="0"/>
              <a:t>No strong drivers to rezone SUZ </a:t>
            </a:r>
            <a:r>
              <a:rPr lang="en-AU" sz="2400" dirty="0" smtClean="0"/>
              <a:t>9</a:t>
            </a:r>
            <a:br>
              <a:rPr lang="en-AU" sz="2400" dirty="0" smtClean="0"/>
            </a:br>
            <a:endParaRPr lang="en-AU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sz="2400" dirty="0"/>
              <a:t>A need to address temporary </a:t>
            </a:r>
            <a:r>
              <a:rPr lang="en-AU" sz="2400" dirty="0" smtClean="0"/>
              <a:t>accommodation (observation)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118465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51521" y="0"/>
            <a:ext cx="8396332" cy="647700"/>
          </a:xfrm>
        </p:spPr>
        <p:txBody>
          <a:bodyPr/>
          <a:lstStyle/>
          <a:p>
            <a:r>
              <a:rPr lang="en-AU" dirty="0" smtClean="0"/>
              <a:t>Public Acquisition Overlay (PAO)</a:t>
            </a:r>
            <a:endParaRPr lang="en-AU" dirty="0"/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2" r="7362"/>
          <a:stretch>
            <a:fillRect/>
          </a:stretch>
        </p:blipFill>
        <p:spPr>
          <a:xfrm>
            <a:off x="1547664" y="764704"/>
            <a:ext cx="6067425" cy="5903912"/>
          </a:xfrm>
        </p:spPr>
      </p:pic>
    </p:spTree>
    <p:extLst>
      <p:ext uri="{BB962C8B-B14F-4D97-AF65-F5344CB8AC3E}">
        <p14:creationId xmlns:p14="http://schemas.microsoft.com/office/powerpoint/2010/main" val="58563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51521" y="0"/>
            <a:ext cx="8396332" cy="647700"/>
          </a:xfrm>
        </p:spPr>
        <p:txBody>
          <a:bodyPr>
            <a:normAutofit/>
          </a:bodyPr>
          <a:lstStyle/>
          <a:p>
            <a:r>
              <a:rPr lang="en-AU" dirty="0" smtClean="0"/>
              <a:t>Special Use Zone 8</a:t>
            </a:r>
            <a:endParaRPr lang="en-AU" dirty="0"/>
          </a:p>
        </p:txBody>
      </p:sp>
      <p:sp>
        <p:nvSpPr>
          <p:cNvPr id="4" name="TextBox 3"/>
          <p:cNvSpPr txBox="1"/>
          <p:nvPr/>
        </p:nvSpPr>
        <p:spPr>
          <a:xfrm>
            <a:off x="107504" y="1484784"/>
            <a:ext cx="44644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sz="2400" dirty="0"/>
              <a:t>No strong demand for </a:t>
            </a:r>
            <a:r>
              <a:rPr lang="en-AU" sz="2400" dirty="0" smtClean="0"/>
              <a:t>development</a:t>
            </a:r>
            <a:br>
              <a:rPr lang="en-AU" sz="2400" dirty="0" smtClean="0"/>
            </a:br>
            <a:endParaRPr lang="en-AU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sz="2400" dirty="0"/>
              <a:t>Significant restrictions imposed on land </a:t>
            </a:r>
            <a:r>
              <a:rPr lang="en-AU" sz="2400" dirty="0" smtClean="0"/>
              <a:t>use</a:t>
            </a:r>
            <a:br>
              <a:rPr lang="en-AU" sz="2400" dirty="0" smtClean="0"/>
            </a:br>
            <a:endParaRPr lang="en-AU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sz="2400" dirty="0"/>
              <a:t>Part of a future growth </a:t>
            </a:r>
            <a:r>
              <a:rPr lang="en-AU" sz="2400" dirty="0" smtClean="0"/>
              <a:t>area long term</a:t>
            </a:r>
            <a:endParaRPr lang="en-AU" sz="2400" dirty="0"/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" b="1347"/>
          <a:stretch>
            <a:fillRect/>
          </a:stretch>
        </p:blipFill>
        <p:spPr>
          <a:xfrm>
            <a:off x="4659313" y="1484784"/>
            <a:ext cx="4179887" cy="2598737"/>
          </a:xfrm>
        </p:spPr>
      </p:pic>
    </p:spTree>
    <p:extLst>
      <p:ext uri="{BB962C8B-B14F-4D97-AF65-F5344CB8AC3E}">
        <p14:creationId xmlns:p14="http://schemas.microsoft.com/office/powerpoint/2010/main" val="27158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51521" y="0"/>
            <a:ext cx="8396332" cy="647700"/>
          </a:xfrm>
        </p:spPr>
        <p:txBody>
          <a:bodyPr>
            <a:normAutofit/>
          </a:bodyPr>
          <a:lstStyle/>
          <a:p>
            <a:r>
              <a:rPr lang="en-AU" dirty="0" smtClean="0"/>
              <a:t>Design &amp; Development Overlay 11</a:t>
            </a:r>
            <a:endParaRPr lang="en-AU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746862"/>
            <a:ext cx="33843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sz="2400" dirty="0"/>
              <a:t>Significant setbacks reflect the urban – rural </a:t>
            </a:r>
            <a:r>
              <a:rPr lang="en-AU" sz="2400" dirty="0" smtClean="0"/>
              <a:t>interface</a:t>
            </a:r>
            <a:br>
              <a:rPr lang="en-AU" sz="2400" dirty="0" smtClean="0"/>
            </a:br>
            <a:endParaRPr lang="en-AU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sz="2400" dirty="0"/>
              <a:t>Significant landscape </a:t>
            </a:r>
            <a:r>
              <a:rPr lang="en-AU" sz="2400" dirty="0" smtClean="0"/>
              <a:t>requirements</a:t>
            </a:r>
            <a:endParaRPr lang="en-AU" sz="2400" dirty="0"/>
          </a:p>
        </p:txBody>
      </p:sp>
      <p:pic>
        <p:nvPicPr>
          <p:cNvPr id="2051" name="Picture 3" descr="M:\Projects\2017\0317-0256-00 - mildura retail review\Graphics\Power point\Source\Transition Study cro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495" y="833720"/>
            <a:ext cx="5244406" cy="4899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29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51521" y="0"/>
            <a:ext cx="8396332" cy="647700"/>
          </a:xfrm>
        </p:spPr>
        <p:txBody>
          <a:bodyPr/>
          <a:lstStyle/>
          <a:p>
            <a:r>
              <a:rPr lang="en-AU" dirty="0" smtClean="0"/>
              <a:t>Location</a:t>
            </a:r>
            <a:endParaRPr lang="en-AU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8" r="5808"/>
          <a:stretch>
            <a:fillRect/>
          </a:stretch>
        </p:blipFill>
        <p:spPr>
          <a:xfrm>
            <a:off x="250825" y="765175"/>
            <a:ext cx="8588375" cy="5903913"/>
          </a:xfrm>
        </p:spPr>
      </p:pic>
    </p:spTree>
    <p:extLst>
      <p:ext uri="{BB962C8B-B14F-4D97-AF65-F5344CB8AC3E}">
        <p14:creationId xmlns:p14="http://schemas.microsoft.com/office/powerpoint/2010/main" val="240914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51521" y="0"/>
            <a:ext cx="8396332" cy="647700"/>
          </a:xfrm>
        </p:spPr>
        <p:txBody>
          <a:bodyPr>
            <a:normAutofit/>
          </a:bodyPr>
          <a:lstStyle/>
          <a:p>
            <a:r>
              <a:rPr lang="en-AU" dirty="0" smtClean="0"/>
              <a:t>Special Use Zone 9 &amp; DDO10</a:t>
            </a:r>
            <a:endParaRPr lang="en-AU" dirty="0"/>
          </a:p>
        </p:txBody>
      </p:sp>
      <p:sp>
        <p:nvSpPr>
          <p:cNvPr id="4" name="TextBox 3"/>
          <p:cNvSpPr txBox="1"/>
          <p:nvPr/>
        </p:nvSpPr>
        <p:spPr>
          <a:xfrm>
            <a:off x="107504" y="1484784"/>
            <a:ext cx="446449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dirty="0"/>
              <a:t>E</a:t>
            </a:r>
            <a:r>
              <a:rPr lang="en-AU" dirty="0" smtClean="0"/>
              <a:t>ssentially </a:t>
            </a:r>
            <a:r>
              <a:rPr lang="en-AU" dirty="0"/>
              <a:t>a commercial </a:t>
            </a:r>
            <a:r>
              <a:rPr lang="en-AU" dirty="0" smtClean="0"/>
              <a:t>zone</a:t>
            </a:r>
            <a:br>
              <a:rPr lang="en-AU" dirty="0" smtClean="0"/>
            </a:br>
            <a:endParaRPr lang="en-AU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dirty="0"/>
              <a:t>Minimal take up by new </a:t>
            </a:r>
            <a:r>
              <a:rPr lang="en-AU" dirty="0" smtClean="0"/>
              <a:t>development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AU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dirty="0" smtClean="0"/>
              <a:t>Less </a:t>
            </a:r>
            <a:r>
              <a:rPr lang="en-AU" dirty="0"/>
              <a:t>attractive to commercial and industrial development than other </a:t>
            </a:r>
            <a:r>
              <a:rPr lang="en-AU" dirty="0" smtClean="0"/>
              <a:t>locations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AU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dirty="0" smtClean="0"/>
              <a:t>Linked </a:t>
            </a:r>
            <a:r>
              <a:rPr lang="en-AU" dirty="0"/>
              <a:t>to Mildura east and future </a:t>
            </a:r>
            <a:r>
              <a:rPr lang="en-AU" dirty="0" smtClean="0"/>
              <a:t>growth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AU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dirty="0" smtClean="0"/>
              <a:t>Setback </a:t>
            </a:r>
            <a:r>
              <a:rPr lang="en-AU" dirty="0"/>
              <a:t>requirements more restrictive than other commercial areas</a:t>
            </a:r>
            <a:br>
              <a:rPr lang="en-AU" dirty="0"/>
            </a:br>
            <a:endParaRPr lang="en-AU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dirty="0"/>
              <a:t>Landscaping more </a:t>
            </a:r>
            <a:r>
              <a:rPr lang="en-AU" dirty="0" smtClean="0"/>
              <a:t>consistent </a:t>
            </a:r>
            <a:r>
              <a:rPr lang="en-AU" dirty="0"/>
              <a:t>with other commercial </a:t>
            </a:r>
            <a:r>
              <a:rPr lang="en-AU" dirty="0" smtClean="0"/>
              <a:t>areas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AU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AU" dirty="0"/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8" b="2428"/>
          <a:stretch>
            <a:fillRect/>
          </a:stretch>
        </p:blipFill>
        <p:spPr>
          <a:xfrm>
            <a:off x="4659313" y="1509368"/>
            <a:ext cx="4179887" cy="2525712"/>
          </a:xfrm>
        </p:spPr>
      </p:pic>
    </p:spTree>
    <p:extLst>
      <p:ext uri="{BB962C8B-B14F-4D97-AF65-F5344CB8AC3E}">
        <p14:creationId xmlns:p14="http://schemas.microsoft.com/office/powerpoint/2010/main" val="276289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51521" y="0"/>
            <a:ext cx="8396332" cy="647700"/>
          </a:xfrm>
        </p:spPr>
        <p:txBody>
          <a:bodyPr>
            <a:normAutofit/>
          </a:bodyPr>
          <a:lstStyle/>
          <a:p>
            <a:r>
              <a:rPr lang="en-AU" dirty="0" smtClean="0"/>
              <a:t>General Observations</a:t>
            </a:r>
            <a:endParaRPr lang="en-AU" dirty="0"/>
          </a:p>
        </p:txBody>
      </p:sp>
      <p:sp>
        <p:nvSpPr>
          <p:cNvPr id="4" name="TextBox 3"/>
          <p:cNvSpPr txBox="1"/>
          <p:nvPr/>
        </p:nvSpPr>
        <p:spPr>
          <a:xfrm>
            <a:off x="107504" y="1484784"/>
            <a:ext cx="85689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sz="2400" dirty="0"/>
              <a:t>Both zones are not typical urban nor rural in the provisions and setbacks </a:t>
            </a:r>
            <a:r>
              <a:rPr lang="en-AU" sz="2400" dirty="0" smtClean="0"/>
              <a:t>required</a:t>
            </a:r>
            <a:br>
              <a:rPr lang="en-AU" sz="2400" dirty="0" smtClean="0"/>
            </a:br>
            <a:endParaRPr lang="en-AU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sz="2400" dirty="0"/>
              <a:t>Both form part of what is now a potential growth </a:t>
            </a:r>
            <a:r>
              <a:rPr lang="en-AU" sz="2400" dirty="0" smtClean="0"/>
              <a:t>area</a:t>
            </a:r>
            <a:br>
              <a:rPr lang="en-AU" sz="2400" dirty="0" smtClean="0"/>
            </a:br>
            <a:endParaRPr lang="en-AU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sz="2400" dirty="0"/>
              <a:t>There are different setback requirements for each zone in response to the uses encouraged</a:t>
            </a:r>
          </a:p>
        </p:txBody>
      </p:sp>
    </p:spTree>
    <p:extLst>
      <p:ext uri="{BB962C8B-B14F-4D97-AF65-F5344CB8AC3E}">
        <p14:creationId xmlns:p14="http://schemas.microsoft.com/office/powerpoint/2010/main" val="75032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51521" y="0"/>
            <a:ext cx="8396332" cy="647700"/>
          </a:xfrm>
        </p:spPr>
        <p:txBody>
          <a:bodyPr>
            <a:normAutofit/>
          </a:bodyPr>
          <a:lstStyle/>
          <a:p>
            <a:r>
              <a:rPr lang="en-AU" dirty="0" smtClean="0"/>
              <a:t>Feedback</a:t>
            </a:r>
            <a:endParaRPr lang="en-AU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1484784"/>
            <a:ext cx="835292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 smtClean="0"/>
              <a:t>What </a:t>
            </a:r>
            <a:r>
              <a:rPr lang="en-AU" sz="2400" dirty="0"/>
              <a:t>role might these two locations play in </a:t>
            </a:r>
            <a:r>
              <a:rPr lang="en-AU" sz="2400" dirty="0" smtClean="0"/>
              <a:t>future </a:t>
            </a:r>
            <a:r>
              <a:rPr lang="en-AU" sz="2400" smtClean="0"/>
              <a:t>growth?</a:t>
            </a:r>
          </a:p>
          <a:p>
            <a:r>
              <a:rPr lang="en-AU" sz="2400" smtClean="0"/>
              <a:t> </a:t>
            </a:r>
            <a:endParaRPr lang="en-AU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/>
              <a:t>What new development opportunities might exist for the zones?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/>
              <a:t>How should the ‘gateway’ treatment be addressed?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/>
              <a:t>How do </a:t>
            </a:r>
            <a:r>
              <a:rPr lang="en-AU" sz="2400" dirty="0" smtClean="0"/>
              <a:t>the two zones </a:t>
            </a:r>
            <a:r>
              <a:rPr lang="en-AU" sz="2400" dirty="0"/>
              <a:t>integrate with planning for a future growth front in Mildura’s east? </a:t>
            </a:r>
            <a:endParaRPr lang="en-AU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/>
              <a:t>Should the zones seek to preserve options for integration into a future growth </a:t>
            </a:r>
            <a:r>
              <a:rPr lang="en-AU" sz="2400" dirty="0" smtClean="0"/>
              <a:t>areas?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260042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51521" y="0"/>
            <a:ext cx="8396332" cy="647700"/>
          </a:xfrm>
        </p:spPr>
        <p:txBody>
          <a:bodyPr/>
          <a:lstStyle/>
          <a:p>
            <a:r>
              <a:rPr lang="en-AU" dirty="0" smtClean="0"/>
              <a:t>Zone Plan</a:t>
            </a:r>
            <a:endParaRPr lang="en-AU" dirty="0"/>
          </a:p>
        </p:txBody>
      </p:sp>
      <p:sp>
        <p:nvSpPr>
          <p:cNvPr id="4" name="TextBox 3"/>
          <p:cNvSpPr txBox="1"/>
          <p:nvPr/>
        </p:nvSpPr>
        <p:spPr>
          <a:xfrm>
            <a:off x="3203848" y="3789040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/>
              <a:t>SUZ9 &amp; DDO10</a:t>
            </a:r>
            <a:endParaRPr lang="en-A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644008" y="3429000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/>
              <a:t>SUZ8 &amp; DDO11</a:t>
            </a:r>
            <a:endParaRPr lang="en-AU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597" y="1340768"/>
            <a:ext cx="9401768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66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51521" y="0"/>
            <a:ext cx="8396332" cy="647700"/>
          </a:xfrm>
        </p:spPr>
        <p:txBody>
          <a:bodyPr>
            <a:normAutofit fontScale="85000" lnSpcReduction="10000"/>
          </a:bodyPr>
          <a:lstStyle/>
          <a:p>
            <a:r>
              <a:rPr lang="en-AU" dirty="0" smtClean="0"/>
              <a:t>Special Use Zone 8 &amp; DD0 11 – What Does It Do?</a:t>
            </a:r>
            <a:endParaRPr lang="en-AU" dirty="0"/>
          </a:p>
        </p:txBody>
      </p:sp>
      <p:sp>
        <p:nvSpPr>
          <p:cNvPr id="4" name="TextBox 3"/>
          <p:cNvSpPr txBox="1"/>
          <p:nvPr/>
        </p:nvSpPr>
        <p:spPr>
          <a:xfrm>
            <a:off x="107504" y="1484784"/>
            <a:ext cx="85689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 smtClean="0"/>
              <a:t>Encourages community uses (schools, child care, place of assembly </a:t>
            </a:r>
            <a:r>
              <a:rPr lang="en-AU" sz="2400" dirty="0" err="1" smtClean="0"/>
              <a:t>etc</a:t>
            </a:r>
            <a:r>
              <a:rPr lang="en-AU" sz="2400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 smtClean="0"/>
              <a:t>Larger lots with large setbacks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 smtClean="0"/>
              <a:t>A low density “semi rural” separation between Mildura and Irymple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 smtClean="0"/>
              <a:t>A gateway to Mildura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157193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51521" y="0"/>
            <a:ext cx="8396332" cy="647700"/>
          </a:xfrm>
        </p:spPr>
        <p:txBody>
          <a:bodyPr>
            <a:normAutofit fontScale="85000" lnSpcReduction="10000"/>
          </a:bodyPr>
          <a:lstStyle/>
          <a:p>
            <a:r>
              <a:rPr lang="en-AU" dirty="0" smtClean="0"/>
              <a:t>Special Use Zone 9 &amp; DD0 10 – What Does It Do?</a:t>
            </a:r>
            <a:endParaRPr lang="en-AU" dirty="0"/>
          </a:p>
        </p:txBody>
      </p:sp>
      <p:sp>
        <p:nvSpPr>
          <p:cNvPr id="4" name="TextBox 3"/>
          <p:cNvSpPr txBox="1"/>
          <p:nvPr/>
        </p:nvSpPr>
        <p:spPr>
          <a:xfrm>
            <a:off x="107504" y="1484784"/>
            <a:ext cx="85689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sz="2400" dirty="0"/>
              <a:t>Encourages  commercial and industrial </a:t>
            </a:r>
            <a:r>
              <a:rPr lang="en-AU" sz="2400" dirty="0" smtClean="0"/>
              <a:t>uses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AU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sz="2400" dirty="0"/>
              <a:t>Has enhanced setbacks to commercially zoned </a:t>
            </a:r>
            <a:r>
              <a:rPr lang="en-AU" sz="2400" dirty="0" smtClean="0"/>
              <a:t>land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AU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sz="2400" dirty="0"/>
              <a:t>A gateway to Mildura</a:t>
            </a:r>
          </a:p>
        </p:txBody>
      </p:sp>
    </p:spTree>
    <p:extLst>
      <p:ext uri="{BB962C8B-B14F-4D97-AF65-F5344CB8AC3E}">
        <p14:creationId xmlns:p14="http://schemas.microsoft.com/office/powerpoint/2010/main" val="97278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51521" y="0"/>
            <a:ext cx="8396332" cy="647700"/>
          </a:xfrm>
        </p:spPr>
        <p:txBody>
          <a:bodyPr>
            <a:normAutofit/>
          </a:bodyPr>
          <a:lstStyle/>
          <a:p>
            <a:r>
              <a:rPr lang="en-AU" dirty="0" smtClean="0"/>
              <a:t>Why Were The Zones Introduced?</a:t>
            </a:r>
            <a:endParaRPr lang="en-AU" dirty="0"/>
          </a:p>
        </p:txBody>
      </p:sp>
      <p:sp>
        <p:nvSpPr>
          <p:cNvPr id="4" name="TextBox 3"/>
          <p:cNvSpPr txBox="1"/>
          <p:nvPr/>
        </p:nvSpPr>
        <p:spPr>
          <a:xfrm>
            <a:off x="107504" y="1484784"/>
            <a:ext cx="85689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sz="2400" dirty="0"/>
              <a:t>To create a separation between Mildura’s and Irymple </a:t>
            </a:r>
            <a:r>
              <a:rPr lang="en-AU" sz="2400" dirty="0" smtClean="0"/>
              <a:t/>
            </a:r>
            <a:br>
              <a:rPr lang="en-AU" sz="2400" dirty="0" smtClean="0"/>
            </a:br>
            <a:r>
              <a:rPr lang="en-AU" sz="2400" dirty="0" smtClean="0"/>
              <a:t>(</a:t>
            </a:r>
            <a:r>
              <a:rPr lang="en-AU" sz="2400" dirty="0"/>
              <a:t>strong support from the Irymple community</a:t>
            </a:r>
            <a:r>
              <a:rPr lang="en-AU" sz="2400" dirty="0" smtClean="0"/>
              <a:t>).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AU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sz="2400" dirty="0"/>
              <a:t>Land had generally ceased to be used for agriculture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AU" sz="2400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sz="2400" dirty="0" smtClean="0"/>
              <a:t>Accept </a:t>
            </a:r>
            <a:r>
              <a:rPr lang="en-AU" sz="2400" dirty="0"/>
              <a:t>that the land is not part of the urban area</a:t>
            </a:r>
          </a:p>
        </p:txBody>
      </p:sp>
    </p:spTree>
    <p:extLst>
      <p:ext uri="{BB962C8B-B14F-4D97-AF65-F5344CB8AC3E}">
        <p14:creationId xmlns:p14="http://schemas.microsoft.com/office/powerpoint/2010/main" val="393534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51521" y="0"/>
            <a:ext cx="8396332" cy="647700"/>
          </a:xfrm>
        </p:spPr>
        <p:txBody>
          <a:bodyPr>
            <a:normAutofit fontScale="85000" lnSpcReduction="10000"/>
          </a:bodyPr>
          <a:lstStyle/>
          <a:p>
            <a:r>
              <a:rPr lang="en-AU" dirty="0" smtClean="0"/>
              <a:t>Supported by Extensive Background Investigation</a:t>
            </a:r>
            <a:endParaRPr lang="en-AU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1" b="1381"/>
          <a:stretch>
            <a:fillRect/>
          </a:stretch>
        </p:blipFill>
        <p:spPr>
          <a:xfrm>
            <a:off x="250825" y="765175"/>
            <a:ext cx="8588375" cy="5903913"/>
          </a:xfrm>
        </p:spPr>
      </p:pic>
    </p:spTree>
    <p:extLst>
      <p:ext uri="{BB962C8B-B14F-4D97-AF65-F5344CB8AC3E}">
        <p14:creationId xmlns:p14="http://schemas.microsoft.com/office/powerpoint/2010/main" val="273814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51521" y="0"/>
            <a:ext cx="8396332" cy="647700"/>
          </a:xfrm>
        </p:spPr>
        <p:txBody>
          <a:bodyPr>
            <a:normAutofit/>
          </a:bodyPr>
          <a:lstStyle/>
          <a:p>
            <a:r>
              <a:rPr lang="en-AU" dirty="0" smtClean="0"/>
              <a:t>Growing Mildura</a:t>
            </a:r>
            <a:endParaRPr lang="en-AU" dirty="0"/>
          </a:p>
        </p:txBody>
      </p:sp>
      <p:sp>
        <p:nvSpPr>
          <p:cNvPr id="4" name="TextBox 3"/>
          <p:cNvSpPr txBox="1"/>
          <p:nvPr/>
        </p:nvSpPr>
        <p:spPr>
          <a:xfrm>
            <a:off x="107504" y="1484784"/>
            <a:ext cx="85689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sz="2400" dirty="0" smtClean="0"/>
              <a:t>Current population of 53,878 (32,730 in Mildura City)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AU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sz="2400" dirty="0" smtClean="0"/>
              <a:t>2,031 forecast to grow to 61,569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AU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sz="2400" dirty="0" smtClean="0"/>
              <a:t>A growth of approximately 8,000 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392158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51521" y="0"/>
            <a:ext cx="8396332" cy="647700"/>
          </a:xfrm>
        </p:spPr>
        <p:txBody>
          <a:bodyPr/>
          <a:lstStyle/>
          <a:p>
            <a:r>
              <a:rPr lang="en-AU" dirty="0" smtClean="0"/>
              <a:t>Planning Policy &amp; Studies</a:t>
            </a:r>
            <a:endParaRPr lang="en-AU" dirty="0"/>
          </a:p>
        </p:txBody>
      </p:sp>
      <p:pic>
        <p:nvPicPr>
          <p:cNvPr id="1026" name="Picture 2" descr="M:\Projects\2017\0317-0256-00 - mildura retail review\Graphics\Power point\Source\Mildura Table_Page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8604448" cy="608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6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 (4 x 3) (PowerPoint)">
  <a:themeElements>
    <a:clrScheme name="Tract">
      <a:dk1>
        <a:sysClr val="windowText" lastClr="000000"/>
      </a:dk1>
      <a:lt1>
        <a:sysClr val="window" lastClr="FFFFFF"/>
      </a:lt1>
      <a:dk2>
        <a:srgbClr val="4C4C4C"/>
      </a:dk2>
      <a:lt2>
        <a:srgbClr val="CCCCCC"/>
      </a:lt2>
      <a:accent1>
        <a:srgbClr val="333333"/>
      </a:accent1>
      <a:accent2>
        <a:srgbClr val="4C4C4C"/>
      </a:accent2>
      <a:accent3>
        <a:srgbClr val="CCCCCC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FF"/>
      </a:hlink>
      <a:folHlink>
        <a:srgbClr val="4C4C4C"/>
      </a:folHlink>
    </a:clrScheme>
    <a:fontScheme name="Tract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 (4 x 3) (PowerPoint)</Template>
  <TotalTime>1971</TotalTime>
  <Words>906</Words>
  <Application>Microsoft Office PowerPoint</Application>
  <PresentationFormat>On-screen Show (4:3)</PresentationFormat>
  <Paragraphs>143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Myriad Pro</vt:lpstr>
      <vt:lpstr>Calibri</vt:lpstr>
      <vt:lpstr>Arial</vt:lpstr>
      <vt:lpstr>Presentation (4 x 3) (PowerPoint)</vt:lpstr>
      <vt:lpstr>Mildura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Tract Consulting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Matthew Lee</dc:creator>
  <cp:lastModifiedBy>Ammar Habasch</cp:lastModifiedBy>
  <cp:revision>158</cp:revision>
  <cp:lastPrinted>2017-10-16T04:55:27Z</cp:lastPrinted>
  <dcterms:created xsi:type="dcterms:W3CDTF">2017-07-31T06:05:44Z</dcterms:created>
  <dcterms:modified xsi:type="dcterms:W3CDTF">2017-10-18T05:23:20Z</dcterms:modified>
</cp:coreProperties>
</file>